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</p:sldIdLst>
  <p:sldSz cy="5143500" cx="9144000"/>
  <p:notesSz cx="6858000" cy="9144000"/>
  <p:embeddedFontLst>
    <p:embeddedFont>
      <p:font typeface="Montserrat"/>
      <p:regular r:id="rId21"/>
      <p:bold r:id="rId22"/>
      <p:italic r:id="rId23"/>
      <p:boldItalic r:id="rId24"/>
    </p:embeddedFont>
    <p:embeddedFont>
      <p:font typeface="Lato"/>
      <p:regular r:id="rId25"/>
      <p:bold r:id="rId26"/>
      <p:italic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77781E9-8BF5-4F38-AC6D-58F6CE19BBA2}">
  <a:tblStyle styleId="{277781E9-8BF5-4F38-AC6D-58F6CE19BBA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font" Target="fonts/Montserrat-bold.fntdata"/><Relationship Id="rId21" Type="http://schemas.openxmlformats.org/officeDocument/2006/relationships/font" Target="fonts/Montserrat-regular.fntdata"/><Relationship Id="rId24" Type="http://schemas.openxmlformats.org/officeDocument/2006/relationships/font" Target="fonts/Montserrat-boldItalic.fntdata"/><Relationship Id="rId23" Type="http://schemas.openxmlformats.org/officeDocument/2006/relationships/font" Target="fonts/Montserrat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Lato-bold.fntdata"/><Relationship Id="rId25" Type="http://schemas.openxmlformats.org/officeDocument/2006/relationships/font" Target="fonts/Lato-regular.fntdata"/><Relationship Id="rId28" Type="http://schemas.openxmlformats.org/officeDocument/2006/relationships/font" Target="fonts/Lato-boldItalic.fntdata"/><Relationship Id="rId27" Type="http://schemas.openxmlformats.org/officeDocument/2006/relationships/font" Target="fonts/Lato-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163d0040520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163d0040520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1f87997393_0_8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1f87997393_0_8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66c2c6461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166c2c6461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166c2c64612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166c2c64612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1f87997393_0_15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1f87997393_0_15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1f87997393_0_7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1f87997393_0_7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f87997393_0_8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1f87997393_0_8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63d004052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163d004052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1f87997393_0_8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1f87997393_0_8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1f87997393_0_8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1f87997393_0_8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163d0040520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163d0040520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f87997393_0_8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1f87997393_0_8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163d0040520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163d0040520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Relationship Id="rId6" Type="http://schemas.openxmlformats.org/officeDocument/2006/relationships/slide" Target="/ppt/slides/slide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Google Shape;10;p2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Google Shape;11;p2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2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1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Google Shape;171;p1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1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Google Shape;17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9" name="Google Shape;179;p1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1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Google Shape;20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6" name="Google Shape;206;p14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4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4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4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Google Shape;213;p16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1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7" name="Google Shape;217;p16">
            <a:hlinkClick action="ppaction://hlinksldjump" r:id="rId3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">
            <a:hlinkClick action="ppaction://hlinksldjump" r:id="rId4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6">
            <a:hlinkClick action="ppaction://hlinksldjump" r:id="rId5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6">
            <a:hlinkClick action="ppaction://hlinksldjump" r:id="rId6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9" name="Google Shape;39;p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4" name="Google Shape;64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6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6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6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6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6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1" name="Google Shape;101;p7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8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0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0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1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image" Target="../media/image11.png"/><Relationship Id="rId5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Relationship Id="rId4" Type="http://schemas.openxmlformats.org/officeDocument/2006/relationships/image" Target="../media/image11.png"/><Relationship Id="rId5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Introduction to Python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2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Strings cont’d</a:t>
            </a:r>
            <a:endParaRPr/>
          </a:p>
        </p:txBody>
      </p:sp>
      <p:sp>
        <p:nvSpPr>
          <p:cNvPr id="295" name="Google Shape;295;p26"/>
          <p:cNvSpPr txBox="1"/>
          <p:nvPr>
            <p:ph idx="1" type="body"/>
          </p:nvPr>
        </p:nvSpPr>
        <p:spPr>
          <a:xfrm>
            <a:off x="3666325" y="956450"/>
            <a:ext cx="5281800" cy="31455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/>
              <a:t>Some mathematical operators can be used on python strings, they can be added, they can only be multiplied by numbers.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F1C232"/>
                </a:solidFill>
              </a:rPr>
              <a:t>e.g.	var1 = “dave”</a:t>
            </a:r>
            <a:endParaRPr sz="1500"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F1C232"/>
                </a:solidFill>
              </a:rPr>
              <a:t>	</a:t>
            </a:r>
            <a:r>
              <a:rPr lang="en-GB" sz="1500">
                <a:solidFill>
                  <a:srgbClr val="F1C232"/>
                </a:solidFill>
              </a:rPr>
              <a:t>v</a:t>
            </a:r>
            <a:r>
              <a:rPr lang="en-GB" sz="1500">
                <a:solidFill>
                  <a:srgbClr val="F1C232"/>
                </a:solidFill>
              </a:rPr>
              <a:t>ar2 = “mad”</a:t>
            </a:r>
            <a:endParaRPr sz="1500"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F1C232"/>
                </a:solidFill>
              </a:rPr>
              <a:t>	</a:t>
            </a:r>
            <a:r>
              <a:rPr lang="en-GB" sz="1500">
                <a:solidFill>
                  <a:srgbClr val="F1C232"/>
                </a:solidFill>
              </a:rPr>
              <a:t>v</a:t>
            </a:r>
            <a:r>
              <a:rPr lang="en-GB" sz="1500">
                <a:solidFill>
                  <a:srgbClr val="F1C232"/>
                </a:solidFill>
              </a:rPr>
              <a:t>ar3 = “ is “</a:t>
            </a:r>
            <a:endParaRPr sz="1500">
              <a:solidFill>
                <a:srgbClr val="F1C232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F1C232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F1C232"/>
                </a:solidFill>
              </a:rPr>
              <a:t>f</a:t>
            </a:r>
            <a:r>
              <a:rPr lang="en-GB" sz="1500">
                <a:solidFill>
                  <a:srgbClr val="F1C232"/>
                </a:solidFill>
              </a:rPr>
              <a:t>inal_var = var1 + var2 + var3</a:t>
            </a:r>
            <a:endParaRPr sz="1500">
              <a:solidFill>
                <a:srgbClr val="F1C232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F1C232"/>
                </a:solidFill>
              </a:rPr>
              <a:t>m</a:t>
            </a:r>
            <a:r>
              <a:rPr lang="en-GB" sz="1500">
                <a:solidFill>
                  <a:srgbClr val="F1C232"/>
                </a:solidFill>
              </a:rPr>
              <a:t>ul = var3 * 3</a:t>
            </a:r>
            <a:endParaRPr sz="1500">
              <a:solidFill>
                <a:srgbClr val="F1C232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27"/>
          <p:cNvSpPr txBox="1"/>
          <p:nvPr>
            <p:ph type="title"/>
          </p:nvPr>
        </p:nvSpPr>
        <p:spPr>
          <a:xfrm>
            <a:off x="1297500" y="703875"/>
            <a:ext cx="5609700" cy="59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Mathematical Operators</a:t>
            </a:r>
            <a:endParaRPr/>
          </a:p>
        </p:txBody>
      </p:sp>
      <p:sp>
        <p:nvSpPr>
          <p:cNvPr id="301" name="Google Shape;301;p27"/>
          <p:cNvSpPr txBox="1"/>
          <p:nvPr>
            <p:ph idx="1" type="body"/>
          </p:nvPr>
        </p:nvSpPr>
        <p:spPr>
          <a:xfrm>
            <a:off x="1297500" y="1567550"/>
            <a:ext cx="5609700" cy="210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+"/>
            </a:pPr>
            <a:r>
              <a:rPr lang="en-GB">
                <a:solidFill>
                  <a:srgbClr val="FFFFFF"/>
                </a:solidFill>
              </a:rPr>
              <a:t>Addition</a:t>
            </a:r>
            <a:endParaRPr>
              <a:solidFill>
                <a:srgbClr val="FFFFFF"/>
              </a:solidFill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-"/>
            </a:pPr>
            <a:r>
              <a:rPr lang="en-GB">
                <a:solidFill>
                  <a:srgbClr val="FFFFFF"/>
                </a:solidFill>
              </a:rPr>
              <a:t>Subtraction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     </a:t>
            </a:r>
            <a:r>
              <a:rPr lang="en-GB" sz="1900">
                <a:solidFill>
                  <a:srgbClr val="FFFFFF"/>
                </a:solidFill>
              </a:rPr>
              <a:t>*</a:t>
            </a:r>
            <a:r>
              <a:rPr lang="en-GB">
                <a:solidFill>
                  <a:srgbClr val="FFFFFF"/>
                </a:solidFill>
              </a:rPr>
              <a:t>  	</a:t>
            </a:r>
            <a:r>
              <a:rPr lang="en-GB">
                <a:solidFill>
                  <a:srgbClr val="FFFFFF"/>
                </a:solidFill>
              </a:rPr>
              <a:t>Multiplication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     /	Division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    %	Modulus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FFFFFF"/>
                </a:solidFill>
              </a:rPr>
              <a:t>   **</a:t>
            </a:r>
            <a:r>
              <a:rPr lang="en-GB">
                <a:solidFill>
                  <a:srgbClr val="FFFFFF"/>
                </a:solidFill>
              </a:rPr>
              <a:t>	Exponentiation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    //	Floor division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descr="offset_comp_442889_edtied2.jpg" id="302" name="Google Shape;302;p27"/>
          <p:cNvPicPr preferRelativeResize="0"/>
          <p:nvPr/>
        </p:nvPicPr>
        <p:blipFill rotWithShape="1">
          <a:blip r:embed="rId3">
            <a:alphaModFix/>
          </a:blip>
          <a:srcRect b="12950" l="40835" r="22818" t="36462"/>
          <a:stretch/>
        </p:blipFill>
        <p:spPr>
          <a:xfrm rot="10800000">
            <a:off x="6240280" y="5276"/>
            <a:ext cx="2898000" cy="2691600"/>
          </a:xfrm>
          <a:prstGeom prst="rtTriangl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28"/>
          <p:cNvSpPr txBox="1"/>
          <p:nvPr>
            <p:ph type="title"/>
          </p:nvPr>
        </p:nvSpPr>
        <p:spPr>
          <a:xfrm>
            <a:off x="1189575" y="431975"/>
            <a:ext cx="5609700" cy="59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Operators</a:t>
            </a:r>
            <a:endParaRPr/>
          </a:p>
        </p:txBody>
      </p:sp>
      <p:pic>
        <p:nvPicPr>
          <p:cNvPr descr="offset_comp_442889_edtied2.jpg" id="308" name="Google Shape;308;p28"/>
          <p:cNvPicPr preferRelativeResize="0"/>
          <p:nvPr/>
        </p:nvPicPr>
        <p:blipFill rotWithShape="1">
          <a:blip r:embed="rId3">
            <a:alphaModFix/>
          </a:blip>
          <a:srcRect b="12950" l="40835" r="22818" t="36462"/>
          <a:stretch/>
        </p:blipFill>
        <p:spPr>
          <a:xfrm rot="10800000">
            <a:off x="6240280" y="5276"/>
            <a:ext cx="2898000" cy="2691600"/>
          </a:xfrm>
          <a:prstGeom prst="rtTriangle">
            <a:avLst/>
          </a:prstGeom>
          <a:noFill/>
          <a:ln>
            <a:noFill/>
          </a:ln>
        </p:spPr>
      </p:pic>
      <p:graphicFrame>
        <p:nvGraphicFramePr>
          <p:cNvPr id="309" name="Google Shape;309;p28"/>
          <p:cNvGraphicFramePr/>
          <p:nvPr/>
        </p:nvGraphicFramePr>
        <p:xfrm>
          <a:off x="1189575" y="9585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{277781E9-8BF5-4F38-AC6D-58F6CE19BBA2}</a:tableStyleId>
              </a:tblPr>
              <a:tblGrid>
                <a:gridCol w="2129700"/>
                <a:gridCol w="3897050"/>
              </a:tblGrid>
              <a:tr h="305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**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Exponentiation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289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* / % // 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Multiply, divide, modulo and floor division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153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+ -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Addition, Subtraction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2890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&amp;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Bitwise And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232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|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Bitwise Or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1644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&lt;= &lt; &gt; &gt;=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Comparison operators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187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== !=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Equality operators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100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i</a:t>
                      </a:r>
                      <a:r>
                        <a:rPr lang="en-GB">
                          <a:solidFill>
                            <a:schemeClr val="lt1"/>
                          </a:solidFill>
                        </a:rPr>
                        <a:t>s  is not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Identity operators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413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i</a:t>
                      </a:r>
                      <a:r>
                        <a:rPr lang="en-GB">
                          <a:solidFill>
                            <a:schemeClr val="lt1"/>
                          </a:solidFill>
                        </a:rPr>
                        <a:t>n  not in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Membership operators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413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n</a:t>
                      </a:r>
                      <a:r>
                        <a:rPr lang="en-GB">
                          <a:solidFill>
                            <a:schemeClr val="lt1"/>
                          </a:solidFill>
                        </a:rPr>
                        <a:t>ot or and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Logical operators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9"/>
          <p:cNvSpPr txBox="1"/>
          <p:nvPr>
            <p:ph type="title"/>
          </p:nvPr>
        </p:nvSpPr>
        <p:spPr>
          <a:xfrm>
            <a:off x="1297500" y="703875"/>
            <a:ext cx="5609700" cy="59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Practice Questions</a:t>
            </a:r>
            <a:endParaRPr/>
          </a:p>
        </p:txBody>
      </p:sp>
      <p:sp>
        <p:nvSpPr>
          <p:cNvPr id="315" name="Google Shape;315;p29"/>
          <p:cNvSpPr txBox="1"/>
          <p:nvPr>
            <p:ph idx="1" type="body"/>
          </p:nvPr>
        </p:nvSpPr>
        <p:spPr>
          <a:xfrm>
            <a:off x="1297500" y="1567550"/>
            <a:ext cx="5609700" cy="210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Calculate the volume of a cone:		</a:t>
            </a:r>
            <a:r>
              <a:rPr i="1" lang="en-GB">
                <a:solidFill>
                  <a:srgbClr val="FFFFFF"/>
                </a:solidFill>
              </a:rPr>
              <a:t> </a:t>
            </a:r>
            <a:r>
              <a:rPr lang="en-GB" sz="2050">
                <a:solidFill>
                  <a:srgbClr val="BDC1C6"/>
                </a:solidFill>
                <a:latin typeface="Georgia"/>
                <a:ea typeface="Georgia"/>
                <a:cs typeface="Georgia"/>
                <a:sym typeface="Georgia"/>
              </a:rPr>
              <a:t>πr</a:t>
            </a:r>
            <a:r>
              <a:rPr lang="en-GB" sz="1000">
                <a:solidFill>
                  <a:srgbClr val="BDC1C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en-GB" sz="2050">
                <a:solidFill>
                  <a:srgbClr val="BDC1C6"/>
                </a:solidFill>
                <a:latin typeface="Georgia"/>
                <a:ea typeface="Georgia"/>
                <a:cs typeface="Georgia"/>
                <a:sym typeface="Georgia"/>
              </a:rPr>
              <a:t>h/</a:t>
            </a:r>
            <a:r>
              <a:rPr lang="en-GB" sz="2050">
                <a:solidFill>
                  <a:srgbClr val="BDC1C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endParaRPr sz="2050">
              <a:solidFill>
                <a:srgbClr val="BDC1C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>
                <a:latin typeface="Times New Roman"/>
                <a:ea typeface="Times New Roman"/>
                <a:cs typeface="Times New Roman"/>
                <a:sym typeface="Times New Roman"/>
              </a:rPr>
              <a:t>Calculate time in seconds, when given in years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>
                <a:latin typeface="Times New Roman"/>
                <a:ea typeface="Times New Roman"/>
                <a:cs typeface="Times New Roman"/>
                <a:sym typeface="Times New Roman"/>
              </a:rPr>
              <a:t>Quadratic Formula</a:t>
            </a:r>
            <a:endParaRPr sz="205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offset_comp_442889_edtied2.jpg" id="316" name="Google Shape;316;p29"/>
          <p:cNvPicPr preferRelativeResize="0"/>
          <p:nvPr/>
        </p:nvPicPr>
        <p:blipFill rotWithShape="1">
          <a:blip r:embed="rId3">
            <a:alphaModFix/>
          </a:blip>
          <a:srcRect b="12950" l="40835" r="22818" t="36462"/>
          <a:stretch/>
        </p:blipFill>
        <p:spPr>
          <a:xfrm rot="10800000">
            <a:off x="6240280" y="5276"/>
            <a:ext cx="2898000" cy="2691600"/>
          </a:xfrm>
          <a:prstGeom prst="rtTriangl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30"/>
          <p:cNvSpPr txBox="1"/>
          <p:nvPr>
            <p:ph type="title"/>
          </p:nvPr>
        </p:nvSpPr>
        <p:spPr>
          <a:xfrm>
            <a:off x="645300" y="1833775"/>
            <a:ext cx="3063300" cy="69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/>
              <a:t>Thank you!</a:t>
            </a:r>
            <a:endParaRPr sz="3200"/>
          </a:p>
        </p:txBody>
      </p:sp>
      <p:grpSp>
        <p:nvGrpSpPr>
          <p:cNvPr id="322" name="Google Shape;322;p30"/>
          <p:cNvGrpSpPr/>
          <p:nvPr/>
        </p:nvGrpSpPr>
        <p:grpSpPr>
          <a:xfrm>
            <a:off x="4066820" y="1553491"/>
            <a:ext cx="3159984" cy="2439109"/>
            <a:chOff x="3553042" y="1657806"/>
            <a:chExt cx="3461100" cy="2671532"/>
          </a:xfrm>
        </p:grpSpPr>
        <p:sp>
          <p:nvSpPr>
            <p:cNvPr id="323" name="Google Shape;323;p30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30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30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30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30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30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30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30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331" name="Google Shape;331;p30"/>
          <p:cNvPicPr preferRelativeResize="0"/>
          <p:nvPr/>
        </p:nvPicPr>
        <p:blipFill rotWithShape="1">
          <a:blip r:embed="rId3">
            <a:alphaModFix/>
          </a:blip>
          <a:srcRect b="26215" l="45356" r="19582" t="50734"/>
          <a:stretch/>
        </p:blipFill>
        <p:spPr>
          <a:xfrm>
            <a:off x="4115130" y="1605638"/>
            <a:ext cx="3063300" cy="1745700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30"/>
          <p:cNvSpPr/>
          <p:nvPr/>
        </p:nvSpPr>
        <p:spPr>
          <a:xfrm flipH="1">
            <a:off x="4114917" y="1606596"/>
            <a:ext cx="3063300" cy="17433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3" name="Google Shape;333;p30"/>
          <p:cNvGrpSpPr/>
          <p:nvPr/>
        </p:nvGrpSpPr>
        <p:grpSpPr>
          <a:xfrm>
            <a:off x="6762480" y="2546254"/>
            <a:ext cx="1024386" cy="1522884"/>
            <a:chOff x="6505573" y="2745170"/>
            <a:chExt cx="1122000" cy="1668000"/>
          </a:xfrm>
        </p:grpSpPr>
        <p:sp>
          <p:nvSpPr>
            <p:cNvPr id="334" name="Google Shape;334;p30"/>
            <p:cNvSpPr/>
            <p:nvPr/>
          </p:nvSpPr>
          <p:spPr>
            <a:xfrm>
              <a:off x="6517841" y="2745170"/>
              <a:ext cx="1109700" cy="16680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30"/>
            <p:cNvSpPr/>
            <p:nvPr/>
          </p:nvSpPr>
          <p:spPr>
            <a:xfrm rot="-5400000">
              <a:off x="6238873" y="3024453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30"/>
            <p:cNvSpPr/>
            <p:nvPr/>
          </p:nvSpPr>
          <p:spPr>
            <a:xfrm rot="-5400000">
              <a:off x="6238873" y="3012061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30"/>
            <p:cNvSpPr/>
            <p:nvPr/>
          </p:nvSpPr>
          <p:spPr>
            <a:xfrm>
              <a:off x="6954127" y="4329594"/>
              <a:ext cx="224700" cy="315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338" name="Google Shape;338;p30"/>
          <p:cNvPicPr preferRelativeResize="0"/>
          <p:nvPr/>
        </p:nvPicPr>
        <p:blipFill rotWithShape="1">
          <a:blip r:embed="rId3">
            <a:alphaModFix/>
          </a:blip>
          <a:srcRect b="16020" l="53168" r="26238" t="53058"/>
          <a:stretch/>
        </p:blipFill>
        <p:spPr>
          <a:xfrm>
            <a:off x="6762097" y="2613771"/>
            <a:ext cx="1024200" cy="1333200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30"/>
          <p:cNvSpPr/>
          <p:nvPr/>
        </p:nvSpPr>
        <p:spPr>
          <a:xfrm flipH="1">
            <a:off x="6762011" y="2613990"/>
            <a:ext cx="1024200" cy="13332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0" name="Google Shape;340;p30"/>
          <p:cNvGrpSpPr/>
          <p:nvPr/>
        </p:nvGrpSpPr>
        <p:grpSpPr>
          <a:xfrm>
            <a:off x="6405845" y="3121897"/>
            <a:ext cx="520684" cy="1036470"/>
            <a:chOff x="9543736" y="4486132"/>
            <a:chExt cx="570300" cy="1135235"/>
          </a:xfrm>
        </p:grpSpPr>
        <p:sp>
          <p:nvSpPr>
            <p:cNvPr id="341" name="Google Shape;341;p30"/>
            <p:cNvSpPr/>
            <p:nvPr/>
          </p:nvSpPr>
          <p:spPr>
            <a:xfrm>
              <a:off x="9543736" y="4487212"/>
              <a:ext cx="570300" cy="11328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30"/>
            <p:cNvSpPr/>
            <p:nvPr/>
          </p:nvSpPr>
          <p:spPr>
            <a:xfrm rot="-5400000">
              <a:off x="9265568" y="4772968"/>
              <a:ext cx="1126800" cy="570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30"/>
            <p:cNvSpPr/>
            <p:nvPr/>
          </p:nvSpPr>
          <p:spPr>
            <a:xfrm rot="-5400000">
              <a:off x="9265568" y="4764532"/>
              <a:ext cx="1126800" cy="5700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30"/>
            <p:cNvSpPr/>
            <p:nvPr/>
          </p:nvSpPr>
          <p:spPr>
            <a:xfrm>
              <a:off x="9736876" y="5519757"/>
              <a:ext cx="186300" cy="303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345" name="Google Shape;345;p30"/>
          <p:cNvPicPr preferRelativeResize="0"/>
          <p:nvPr/>
        </p:nvPicPr>
        <p:blipFill rotWithShape="1">
          <a:blip r:embed="rId3">
            <a:alphaModFix/>
          </a:blip>
          <a:srcRect b="36733" l="41330" r="47980" t="42211"/>
          <a:stretch/>
        </p:blipFill>
        <p:spPr>
          <a:xfrm>
            <a:off x="6405412" y="3121559"/>
            <a:ext cx="520500" cy="888900"/>
          </a:xfrm>
          <a:prstGeom prst="round2SameRect">
            <a:avLst>
              <a:gd fmla="val 4129" name="adj1"/>
              <a:gd fmla="val 0" name="adj2"/>
            </a:avLst>
          </a:prstGeom>
          <a:noFill/>
          <a:ln>
            <a:noFill/>
          </a:ln>
        </p:spPr>
      </p:pic>
      <p:sp>
        <p:nvSpPr>
          <p:cNvPr id="346" name="Google Shape;346;p30"/>
          <p:cNvSpPr/>
          <p:nvPr/>
        </p:nvSpPr>
        <p:spPr>
          <a:xfrm flipH="1">
            <a:off x="6405284" y="3142709"/>
            <a:ext cx="520500" cy="8679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7" name="Google Shape;347;p30"/>
          <p:cNvGrpSpPr/>
          <p:nvPr/>
        </p:nvGrpSpPr>
        <p:grpSpPr>
          <a:xfrm>
            <a:off x="7564804" y="3443361"/>
            <a:ext cx="455496" cy="692277"/>
            <a:chOff x="7384375" y="3728000"/>
            <a:chExt cx="498900" cy="758244"/>
          </a:xfrm>
        </p:grpSpPr>
        <p:sp>
          <p:nvSpPr>
            <p:cNvPr id="348" name="Google Shape;348;p30"/>
            <p:cNvSpPr/>
            <p:nvPr/>
          </p:nvSpPr>
          <p:spPr>
            <a:xfrm rot="10800000">
              <a:off x="7475552" y="4233644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30"/>
            <p:cNvSpPr/>
            <p:nvPr/>
          </p:nvSpPr>
          <p:spPr>
            <a:xfrm rot="5400000">
              <a:off x="7506587" y="4276887"/>
              <a:ext cx="140700" cy="201900"/>
            </a:xfrm>
            <a:prstGeom prst="triangle">
              <a:avLst>
                <a:gd fmla="val 27359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30"/>
            <p:cNvSpPr/>
            <p:nvPr/>
          </p:nvSpPr>
          <p:spPr>
            <a:xfrm>
              <a:off x="7475548" y="3728000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30"/>
            <p:cNvSpPr/>
            <p:nvPr/>
          </p:nvSpPr>
          <p:spPr>
            <a:xfrm>
              <a:off x="7384375" y="3860325"/>
              <a:ext cx="498900" cy="498900"/>
            </a:xfrm>
            <a:prstGeom prst="ellipse">
              <a:avLst/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2" name="Google Shape;352;p30"/>
          <p:cNvGrpSpPr/>
          <p:nvPr/>
        </p:nvGrpSpPr>
        <p:grpSpPr>
          <a:xfrm>
            <a:off x="7564836" y="3561758"/>
            <a:ext cx="478081" cy="462776"/>
            <a:chOff x="7384385" y="3857442"/>
            <a:chExt cx="523637" cy="506874"/>
          </a:xfrm>
        </p:grpSpPr>
        <p:sp>
          <p:nvSpPr>
            <p:cNvPr id="353" name="Google Shape;353;p30"/>
            <p:cNvSpPr/>
            <p:nvPr/>
          </p:nvSpPr>
          <p:spPr>
            <a:xfrm>
              <a:off x="7384385" y="3865416"/>
              <a:ext cx="498900" cy="498900"/>
            </a:xfrm>
            <a:prstGeom prst="ellipse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54" name="Google Shape;354;p30"/>
            <p:cNvGrpSpPr/>
            <p:nvPr/>
          </p:nvGrpSpPr>
          <p:grpSpPr>
            <a:xfrm>
              <a:off x="7384385" y="3857442"/>
              <a:ext cx="523637" cy="498900"/>
              <a:chOff x="7384385" y="3857442"/>
              <a:chExt cx="523637" cy="498900"/>
            </a:xfrm>
          </p:grpSpPr>
          <p:sp>
            <p:nvSpPr>
              <p:cNvPr id="355" name="Google Shape;355;p30"/>
              <p:cNvSpPr/>
              <p:nvPr/>
            </p:nvSpPr>
            <p:spPr>
              <a:xfrm>
                <a:off x="7384385" y="3857442"/>
                <a:ext cx="498900" cy="498900"/>
              </a:xfrm>
              <a:prstGeom prst="ellipse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6" name="Google Shape;356;p30"/>
              <p:cNvSpPr/>
              <p:nvPr/>
            </p:nvSpPr>
            <p:spPr>
              <a:xfrm>
                <a:off x="7856422" y="4081138"/>
                <a:ext cx="51600" cy="51600"/>
              </a:xfrm>
              <a:prstGeom prst="flowChartDelay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descr="offset_comp_342327_edited.jpg" id="357" name="Google Shape;357;p30"/>
          <p:cNvPicPr preferRelativeResize="0"/>
          <p:nvPr/>
        </p:nvPicPr>
        <p:blipFill rotWithShape="1">
          <a:blip r:embed="rId3">
            <a:alphaModFix/>
          </a:blip>
          <a:srcRect b="36557" l="48584" r="37425" t="47335"/>
          <a:stretch/>
        </p:blipFill>
        <p:spPr>
          <a:xfrm>
            <a:off x="7591905" y="3590541"/>
            <a:ext cx="400500" cy="3993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358" name="Google Shape;358;p30"/>
          <p:cNvGrpSpPr/>
          <p:nvPr/>
        </p:nvGrpSpPr>
        <p:grpSpPr>
          <a:xfrm>
            <a:off x="8110843" y="3443361"/>
            <a:ext cx="435785" cy="692277"/>
            <a:chOff x="7982421" y="3727763"/>
            <a:chExt cx="477311" cy="758244"/>
          </a:xfrm>
        </p:grpSpPr>
        <p:sp>
          <p:nvSpPr>
            <p:cNvPr id="359" name="Google Shape;359;p30"/>
            <p:cNvSpPr/>
            <p:nvPr/>
          </p:nvSpPr>
          <p:spPr>
            <a:xfrm>
              <a:off x="8054507" y="3728825"/>
              <a:ext cx="316500" cy="756600"/>
            </a:xfrm>
            <a:prstGeom prst="roundRect">
              <a:avLst>
                <a:gd fmla="val 15418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30"/>
            <p:cNvSpPr/>
            <p:nvPr/>
          </p:nvSpPr>
          <p:spPr>
            <a:xfrm rot="10800000">
              <a:off x="8054264" y="4233407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30"/>
            <p:cNvSpPr/>
            <p:nvPr/>
          </p:nvSpPr>
          <p:spPr>
            <a:xfrm rot="5400000">
              <a:off x="8085300" y="4276650"/>
              <a:ext cx="140700" cy="201900"/>
            </a:xfrm>
            <a:prstGeom prst="triangle">
              <a:avLst>
                <a:gd fmla="val 27359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30"/>
            <p:cNvSpPr/>
            <p:nvPr/>
          </p:nvSpPr>
          <p:spPr>
            <a:xfrm>
              <a:off x="8054261" y="3727763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30"/>
            <p:cNvSpPr/>
            <p:nvPr/>
          </p:nvSpPr>
          <p:spPr>
            <a:xfrm>
              <a:off x="7991115" y="3866003"/>
              <a:ext cx="434400" cy="486900"/>
            </a:xfrm>
            <a:prstGeom prst="roundRect">
              <a:avLst>
                <a:gd fmla="val 12273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30"/>
            <p:cNvSpPr/>
            <p:nvPr/>
          </p:nvSpPr>
          <p:spPr>
            <a:xfrm>
              <a:off x="7982425" y="3884047"/>
              <a:ext cx="451800" cy="499800"/>
            </a:xfrm>
            <a:prstGeom prst="roundRect">
              <a:avLst>
                <a:gd fmla="val 10240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30"/>
            <p:cNvSpPr/>
            <p:nvPr/>
          </p:nvSpPr>
          <p:spPr>
            <a:xfrm>
              <a:off x="8408132" y="4081081"/>
              <a:ext cx="51600" cy="51600"/>
            </a:xfrm>
            <a:prstGeom prst="flowChartDelay">
              <a:avLst/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30"/>
            <p:cNvSpPr/>
            <p:nvPr/>
          </p:nvSpPr>
          <p:spPr>
            <a:xfrm>
              <a:off x="7982421" y="3863888"/>
              <a:ext cx="451800" cy="513900"/>
            </a:xfrm>
            <a:prstGeom prst="roundRect">
              <a:avLst>
                <a:gd fmla="val 1024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367" name="Google Shape;367;p30"/>
          <p:cNvPicPr preferRelativeResize="0"/>
          <p:nvPr/>
        </p:nvPicPr>
        <p:blipFill rotWithShape="1">
          <a:blip r:embed="rId3">
            <a:alphaModFix/>
          </a:blip>
          <a:srcRect b="27092" l="49668" r="37351" t="55915"/>
          <a:stretch/>
        </p:blipFill>
        <p:spPr>
          <a:xfrm>
            <a:off x="8127235" y="3586562"/>
            <a:ext cx="379200" cy="429900"/>
          </a:xfrm>
          <a:prstGeom prst="roundRect">
            <a:avLst>
              <a:gd fmla="val 7794" name="adj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8"/>
          <p:cNvSpPr txBox="1"/>
          <p:nvPr>
            <p:ph type="title"/>
          </p:nvPr>
        </p:nvSpPr>
        <p:spPr>
          <a:xfrm>
            <a:off x="1297500" y="1132625"/>
            <a:ext cx="7038900" cy="4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500"/>
              <a:t>Table Of Content</a:t>
            </a:r>
            <a:endParaRPr sz="3500"/>
          </a:p>
        </p:txBody>
      </p:sp>
      <p:sp>
        <p:nvSpPr>
          <p:cNvPr id="234" name="Google Shape;234;p18"/>
          <p:cNvSpPr txBox="1"/>
          <p:nvPr/>
        </p:nvSpPr>
        <p:spPr>
          <a:xfrm>
            <a:off x="1398500" y="1485375"/>
            <a:ext cx="5192400" cy="266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Installation</a:t>
            </a:r>
            <a:endParaRPr sz="2500"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Data Types</a:t>
            </a:r>
            <a:endParaRPr sz="2500"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Variables</a:t>
            </a:r>
            <a:endParaRPr sz="2500"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Strings</a:t>
            </a:r>
            <a:endParaRPr sz="2500"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Operators</a:t>
            </a:r>
            <a:endParaRPr sz="2500"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Installation</a:t>
            </a:r>
            <a:endParaRPr/>
          </a:p>
        </p:txBody>
      </p:sp>
      <p:sp>
        <p:nvSpPr>
          <p:cNvPr id="240" name="Google Shape;240;p19"/>
          <p:cNvSpPr txBox="1"/>
          <p:nvPr>
            <p:ph idx="1" type="body"/>
          </p:nvPr>
        </p:nvSpPr>
        <p:spPr>
          <a:xfrm>
            <a:off x="1297500" y="1307850"/>
            <a:ext cx="7038900" cy="317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2100"/>
              <a:t>Collect the 2 files from the flash that will be sent to you and install them.</a:t>
            </a:r>
            <a:endParaRPr sz="21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Hello world in Python</a:t>
            </a:r>
            <a:endParaRPr/>
          </a:p>
        </p:txBody>
      </p:sp>
      <p:sp>
        <p:nvSpPr>
          <p:cNvPr id="246" name="Google Shape;246;p20"/>
          <p:cNvSpPr txBox="1"/>
          <p:nvPr>
            <p:ph idx="1" type="body"/>
          </p:nvPr>
        </p:nvSpPr>
        <p:spPr>
          <a:xfrm>
            <a:off x="1297500" y="1307850"/>
            <a:ext cx="7038900" cy="317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GB" sz="2100"/>
              <a:t>Open your windows search, and search python.</a:t>
            </a:r>
            <a:endParaRPr sz="2100"/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GB" sz="2100"/>
              <a:t>Open the python app(python terminal)</a:t>
            </a:r>
            <a:endParaRPr sz="21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/>
              <a:t>The print function is used in python to display output to the user. So to print hello world, we will use:</a:t>
            </a:r>
            <a:endParaRPr sz="21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rgbClr val="F1C232"/>
                </a:solidFill>
              </a:rPr>
              <a:t>print(‘hello world’)</a:t>
            </a:r>
            <a:endParaRPr sz="2200">
              <a:solidFill>
                <a:srgbClr val="F1C232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 Types in Python</a:t>
            </a:r>
            <a:endParaRPr/>
          </a:p>
        </p:txBody>
      </p:sp>
      <p:sp>
        <p:nvSpPr>
          <p:cNvPr id="252" name="Google Shape;252;p21"/>
          <p:cNvSpPr txBox="1"/>
          <p:nvPr/>
        </p:nvSpPr>
        <p:spPr>
          <a:xfrm>
            <a:off x="1297500" y="17436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53" name="Google Shape;253;p21"/>
          <p:cNvSpPr txBox="1"/>
          <p:nvPr>
            <p:ph idx="1" type="body"/>
          </p:nvPr>
        </p:nvSpPr>
        <p:spPr>
          <a:xfrm>
            <a:off x="2030400" y="1743675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600">
                <a:solidFill>
                  <a:srgbClr val="FFFFFF"/>
                </a:solidFill>
              </a:rPr>
              <a:t>Strings</a:t>
            </a:r>
            <a:endParaRPr sz="1600">
              <a:solidFill>
                <a:srgbClr val="FFFFFF"/>
              </a:solidFill>
            </a:endParaRPr>
          </a:p>
        </p:txBody>
      </p:sp>
      <p:sp>
        <p:nvSpPr>
          <p:cNvPr id="254" name="Google Shape;254;p21"/>
          <p:cNvSpPr txBox="1"/>
          <p:nvPr/>
        </p:nvSpPr>
        <p:spPr>
          <a:xfrm>
            <a:off x="1297500" y="2658481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55" name="Google Shape;255;p21"/>
          <p:cNvSpPr txBox="1"/>
          <p:nvPr>
            <p:ph idx="1" type="body"/>
          </p:nvPr>
        </p:nvSpPr>
        <p:spPr>
          <a:xfrm>
            <a:off x="2030400" y="2658513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600">
                <a:solidFill>
                  <a:srgbClr val="FFFFFF"/>
                </a:solidFill>
              </a:rPr>
              <a:t>Numeric Types: int, float, complex</a:t>
            </a:r>
            <a:endParaRPr sz="1600">
              <a:solidFill>
                <a:srgbClr val="FFFFFF"/>
              </a:solidFill>
            </a:endParaRPr>
          </a:p>
        </p:txBody>
      </p:sp>
      <p:sp>
        <p:nvSpPr>
          <p:cNvPr id="256" name="Google Shape;256;p21"/>
          <p:cNvSpPr txBox="1"/>
          <p:nvPr/>
        </p:nvSpPr>
        <p:spPr>
          <a:xfrm>
            <a:off x="1297500" y="35733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03</a:t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57" name="Google Shape;257;p21"/>
          <p:cNvSpPr txBox="1"/>
          <p:nvPr>
            <p:ph idx="1" type="body"/>
          </p:nvPr>
        </p:nvSpPr>
        <p:spPr>
          <a:xfrm>
            <a:off x="2030400" y="3573363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600">
                <a:solidFill>
                  <a:srgbClr val="FFFFFF"/>
                </a:solidFill>
              </a:rPr>
              <a:t>Boolean</a:t>
            </a:r>
            <a:endParaRPr sz="16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2"/>
          <p:cNvSpPr txBox="1"/>
          <p:nvPr>
            <p:ph type="title"/>
          </p:nvPr>
        </p:nvSpPr>
        <p:spPr>
          <a:xfrm>
            <a:off x="1297500" y="393750"/>
            <a:ext cx="3798900" cy="122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Variables</a:t>
            </a:r>
            <a:endParaRPr/>
          </a:p>
        </p:txBody>
      </p:sp>
      <p:sp>
        <p:nvSpPr>
          <p:cNvPr id="263" name="Google Shape;263;p22"/>
          <p:cNvSpPr txBox="1"/>
          <p:nvPr>
            <p:ph idx="1" type="body"/>
          </p:nvPr>
        </p:nvSpPr>
        <p:spPr>
          <a:xfrm>
            <a:off x="1200850" y="1286825"/>
            <a:ext cx="4569600" cy="297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FFFFFF"/>
                </a:solidFill>
              </a:rPr>
              <a:t>Variable naming in python is just like every other programming language, the rules are same.</a:t>
            </a:r>
            <a:endParaRPr sz="1500">
              <a:solidFill>
                <a:srgbClr val="FFFFFF"/>
              </a:solidFill>
            </a:endParaRPr>
          </a:p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500"/>
              <a:buChar char="●"/>
            </a:pPr>
            <a:r>
              <a:rPr lang="en-GB" sz="1500">
                <a:solidFill>
                  <a:srgbClr val="FFFFFF"/>
                </a:solidFill>
              </a:rPr>
              <a:t>Variable names must start with letters or underscore</a:t>
            </a:r>
            <a:endParaRPr sz="1500">
              <a:solidFill>
                <a:srgbClr val="FFFFFF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●"/>
            </a:pPr>
            <a:r>
              <a:rPr lang="en-GB" sz="1500">
                <a:solidFill>
                  <a:srgbClr val="FFFFFF"/>
                </a:solidFill>
              </a:rPr>
              <a:t>Variable names cannot start with numbers</a:t>
            </a:r>
            <a:endParaRPr sz="1500">
              <a:solidFill>
                <a:srgbClr val="FFFFFF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●"/>
            </a:pPr>
            <a:r>
              <a:rPr lang="en-GB" sz="1500">
                <a:solidFill>
                  <a:srgbClr val="FFFFFF"/>
                </a:solidFill>
              </a:rPr>
              <a:t>Variable names must not include space</a:t>
            </a:r>
            <a:endParaRPr sz="1500">
              <a:solidFill>
                <a:srgbClr val="FFFFFF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●"/>
            </a:pPr>
            <a:r>
              <a:rPr lang="en-GB" sz="1500">
                <a:solidFill>
                  <a:srgbClr val="FFFFFF"/>
                </a:solidFill>
              </a:rPr>
              <a:t>Variable names can only contain alpha-numeric characters and underscore (A-Z, a-z, 0-9, _)</a:t>
            </a:r>
            <a:endParaRPr sz="1500">
              <a:solidFill>
                <a:srgbClr val="FFFFFF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●"/>
            </a:pPr>
            <a:r>
              <a:rPr lang="en-GB" sz="1500">
                <a:solidFill>
                  <a:srgbClr val="FFFFFF"/>
                </a:solidFill>
              </a:rPr>
              <a:t>Variable names are case sensitive</a:t>
            </a:r>
            <a:endParaRPr sz="1500">
              <a:solidFill>
                <a:srgbClr val="FFFFFF"/>
              </a:solidFill>
            </a:endParaRPr>
          </a:p>
        </p:txBody>
      </p:sp>
      <p:pic>
        <p:nvPicPr>
          <p:cNvPr descr="offset_comp_267026.jpg" id="264" name="Google Shape;264;p22"/>
          <p:cNvPicPr preferRelativeResize="0"/>
          <p:nvPr/>
        </p:nvPicPr>
        <p:blipFill rotWithShape="1">
          <a:blip r:embed="rId3">
            <a:alphaModFix/>
          </a:blip>
          <a:srcRect b="-6208" l="39740" r="17180" t="41470"/>
          <a:stretch/>
        </p:blipFill>
        <p:spPr>
          <a:xfrm rot="-5400000">
            <a:off x="6013550" y="2897623"/>
            <a:ext cx="2317200" cy="2165700"/>
          </a:xfrm>
          <a:prstGeom prst="diagStripe">
            <a:avLst>
              <a:gd fmla="val 50445" name="adj"/>
            </a:avLst>
          </a:prstGeom>
          <a:noFill/>
          <a:ln>
            <a:noFill/>
          </a:ln>
        </p:spPr>
      </p:pic>
      <p:pic>
        <p:nvPicPr>
          <p:cNvPr descr="offset_comp_457517_edited2.jpg" id="265" name="Google Shape;265;p22"/>
          <p:cNvPicPr preferRelativeResize="0"/>
          <p:nvPr/>
        </p:nvPicPr>
        <p:blipFill rotWithShape="1">
          <a:blip r:embed="rId4">
            <a:alphaModFix/>
          </a:blip>
          <a:srcRect b="-10133" l="28499" r="21977" t="35784"/>
          <a:stretch/>
        </p:blipFill>
        <p:spPr>
          <a:xfrm rot="-5400000">
            <a:off x="6019140" y="1597564"/>
            <a:ext cx="2386800" cy="2231100"/>
          </a:xfrm>
          <a:prstGeom prst="diagStripe">
            <a:avLst>
              <a:gd fmla="val 50445" name="adj"/>
            </a:avLst>
          </a:prstGeom>
          <a:noFill/>
          <a:ln>
            <a:noFill/>
          </a:ln>
        </p:spPr>
      </p:pic>
      <p:pic>
        <p:nvPicPr>
          <p:cNvPr descr="offset_comp_442889_edtied2.jpg" id="266" name="Google Shape;266;p22"/>
          <p:cNvPicPr preferRelativeResize="0"/>
          <p:nvPr/>
        </p:nvPicPr>
        <p:blipFill rotWithShape="1">
          <a:blip r:embed="rId5">
            <a:alphaModFix/>
          </a:blip>
          <a:srcRect b="15476" l="23925" r="30743" t="16463"/>
          <a:stretch/>
        </p:blipFill>
        <p:spPr>
          <a:xfrm rot="5400000">
            <a:off x="6835810" y="2358930"/>
            <a:ext cx="2386800" cy="2231100"/>
          </a:xfrm>
          <a:prstGeom prst="diagStripe">
            <a:avLst>
              <a:gd fmla="val 50445" name="adj"/>
            </a:avLst>
          </a:prstGeom>
          <a:noFill/>
          <a:ln>
            <a:noFill/>
          </a:ln>
        </p:spPr>
      </p:pic>
      <p:sp>
        <p:nvSpPr>
          <p:cNvPr id="267" name="Google Shape;267;p22"/>
          <p:cNvSpPr/>
          <p:nvPr/>
        </p:nvSpPr>
        <p:spPr>
          <a:xfrm>
            <a:off x="7274202" y="3981099"/>
            <a:ext cx="1872756" cy="1164873"/>
          </a:xfrm>
          <a:custGeom>
            <a:rect b="b" l="l" r="r" t="t"/>
            <a:pathLst>
              <a:path extrusionOk="0" h="48898" w="84254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3"/>
          <p:cNvSpPr txBox="1"/>
          <p:nvPr>
            <p:ph type="title"/>
          </p:nvPr>
        </p:nvSpPr>
        <p:spPr>
          <a:xfrm>
            <a:off x="1297500" y="393750"/>
            <a:ext cx="3798900" cy="122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Variables cont’d</a:t>
            </a:r>
            <a:endParaRPr/>
          </a:p>
        </p:txBody>
      </p:sp>
      <p:sp>
        <p:nvSpPr>
          <p:cNvPr id="273" name="Google Shape;273;p23"/>
          <p:cNvSpPr txBox="1"/>
          <p:nvPr>
            <p:ph idx="1" type="body"/>
          </p:nvPr>
        </p:nvSpPr>
        <p:spPr>
          <a:xfrm>
            <a:off x="1297500" y="1286825"/>
            <a:ext cx="4536900" cy="329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/>
              <a:t>Variables in python can be created just by assigning the data into the variable name. You don’t need to specify the data type, python automatically does that for you</a:t>
            </a:r>
            <a:endParaRPr sz="15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i="1" lang="en-GB" sz="1600">
                <a:solidFill>
                  <a:srgbClr val="F1C232"/>
                </a:solidFill>
              </a:rPr>
              <a:t>var1 = 15</a:t>
            </a:r>
            <a:endParaRPr i="1" sz="1600"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600">
                <a:solidFill>
                  <a:srgbClr val="F1C232"/>
                </a:solidFill>
              </a:rPr>
              <a:t>var2 = “I am a boy”</a:t>
            </a:r>
            <a:endParaRPr i="1" sz="1600"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600">
                <a:solidFill>
                  <a:srgbClr val="F1C232"/>
                </a:solidFill>
              </a:rPr>
              <a:t>var3 = 12.5</a:t>
            </a:r>
            <a:endParaRPr i="1" sz="1600"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600">
                <a:solidFill>
                  <a:srgbClr val="F1C232"/>
                </a:solidFill>
              </a:rPr>
              <a:t> var4 = False</a:t>
            </a:r>
            <a:endParaRPr i="1" sz="1600"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1500">
                <a:solidFill>
                  <a:srgbClr val="FFFFFF"/>
                </a:solidFill>
              </a:rPr>
              <a:t>Note: You can check the type of a variable by using the type function: </a:t>
            </a:r>
            <a:r>
              <a:rPr i="1" lang="en-GB" sz="1700">
                <a:solidFill>
                  <a:srgbClr val="F1C232"/>
                </a:solidFill>
              </a:rPr>
              <a:t>type(var_name)</a:t>
            </a:r>
            <a:endParaRPr i="1" sz="1700">
              <a:solidFill>
                <a:srgbClr val="F1C232"/>
              </a:solidFill>
            </a:endParaRPr>
          </a:p>
        </p:txBody>
      </p:sp>
      <p:pic>
        <p:nvPicPr>
          <p:cNvPr descr="offset_comp_267026.jpg" id="274" name="Google Shape;274;p23"/>
          <p:cNvPicPr preferRelativeResize="0"/>
          <p:nvPr/>
        </p:nvPicPr>
        <p:blipFill rotWithShape="1">
          <a:blip r:embed="rId3">
            <a:alphaModFix/>
          </a:blip>
          <a:srcRect b="-6208" l="39740" r="17180" t="41470"/>
          <a:stretch/>
        </p:blipFill>
        <p:spPr>
          <a:xfrm rot="-5400000">
            <a:off x="5962225" y="2883408"/>
            <a:ext cx="2255400" cy="2256300"/>
          </a:xfrm>
          <a:prstGeom prst="diagStripe">
            <a:avLst>
              <a:gd fmla="val 50445" name="adj"/>
            </a:avLst>
          </a:prstGeom>
          <a:noFill/>
          <a:ln>
            <a:noFill/>
          </a:ln>
        </p:spPr>
      </p:pic>
      <p:pic>
        <p:nvPicPr>
          <p:cNvPr descr="offset_comp_457517_edited2.jpg" id="275" name="Google Shape;275;p23"/>
          <p:cNvPicPr preferRelativeResize="0"/>
          <p:nvPr/>
        </p:nvPicPr>
        <p:blipFill rotWithShape="1">
          <a:blip r:embed="rId4">
            <a:alphaModFix/>
          </a:blip>
          <a:srcRect b="-10133" l="28499" r="21977" t="35784"/>
          <a:stretch/>
        </p:blipFill>
        <p:spPr>
          <a:xfrm rot="-5400000">
            <a:off x="5970236" y="1615874"/>
            <a:ext cx="2323200" cy="2324100"/>
          </a:xfrm>
          <a:prstGeom prst="diagStripe">
            <a:avLst>
              <a:gd fmla="val 50445" name="adj"/>
            </a:avLst>
          </a:prstGeom>
          <a:noFill/>
          <a:ln>
            <a:noFill/>
          </a:ln>
        </p:spPr>
      </p:pic>
      <p:pic>
        <p:nvPicPr>
          <p:cNvPr descr="offset_comp_442889_edtied2.jpg" id="276" name="Google Shape;276;p23"/>
          <p:cNvPicPr preferRelativeResize="0"/>
          <p:nvPr/>
        </p:nvPicPr>
        <p:blipFill rotWithShape="1">
          <a:blip r:embed="rId5">
            <a:alphaModFix/>
          </a:blip>
          <a:srcRect b="15476" l="23925" r="30743" t="16463"/>
          <a:stretch/>
        </p:blipFill>
        <p:spPr>
          <a:xfrm rot="5400000">
            <a:off x="6821018" y="2356928"/>
            <a:ext cx="2323200" cy="2324100"/>
          </a:xfrm>
          <a:prstGeom prst="diagStripe">
            <a:avLst>
              <a:gd fmla="val 50445" name="adj"/>
            </a:avLst>
          </a:prstGeom>
          <a:noFill/>
          <a:ln>
            <a:noFill/>
          </a:ln>
        </p:spPr>
      </p:pic>
      <p:sp>
        <p:nvSpPr>
          <p:cNvPr id="277" name="Google Shape;277;p23"/>
          <p:cNvSpPr/>
          <p:nvPr/>
        </p:nvSpPr>
        <p:spPr>
          <a:xfrm>
            <a:off x="7196095" y="4012122"/>
            <a:ext cx="1950901" cy="1133945"/>
          </a:xfrm>
          <a:custGeom>
            <a:rect b="b" l="l" r="r" t="t"/>
            <a:pathLst>
              <a:path extrusionOk="0" h="48898" w="84254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2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Strings</a:t>
            </a:r>
            <a:endParaRPr/>
          </a:p>
        </p:txBody>
      </p:sp>
      <p:sp>
        <p:nvSpPr>
          <p:cNvPr id="283" name="Google Shape;283;p24"/>
          <p:cNvSpPr txBox="1"/>
          <p:nvPr>
            <p:ph idx="1" type="body"/>
          </p:nvPr>
        </p:nvSpPr>
        <p:spPr>
          <a:xfrm>
            <a:off x="4018025" y="1567550"/>
            <a:ext cx="4318500" cy="21306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/>
              <a:t>Python Strings can be created with double quotes or single quotes. </a:t>
            </a:r>
            <a:r>
              <a:rPr lang="en-GB" sz="1500"/>
              <a:t>e</a:t>
            </a:r>
            <a:r>
              <a:rPr lang="en-GB" sz="1500"/>
              <a:t>.g  v1 = “dave” or v1 = ‘dave’. </a:t>
            </a:r>
            <a:endParaRPr sz="15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i="1" lang="en-GB" sz="1500">
                <a:solidFill>
                  <a:srgbClr val="E6B8AF"/>
                </a:solidFill>
              </a:rPr>
              <a:t>Note</a:t>
            </a:r>
            <a:endParaRPr i="1" sz="1500">
              <a:solidFill>
                <a:srgbClr val="E6B8A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500">
                <a:solidFill>
                  <a:srgbClr val="E6B8AF"/>
                </a:solidFill>
              </a:rPr>
              <a:t>You cannot use “ inside a string created with “ and you cannot use ‘ inside a string created with ‘.</a:t>
            </a:r>
            <a:endParaRPr i="1" sz="1500">
              <a:solidFill>
                <a:srgbClr val="E6B8A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500">
                <a:solidFill>
                  <a:srgbClr val="E6B8AF"/>
                </a:solidFill>
              </a:rPr>
              <a:t>That can be avoided using the   \  operator</a:t>
            </a:r>
            <a:endParaRPr i="1" sz="1500">
              <a:solidFill>
                <a:srgbClr val="E6B8AF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Strings cont’d</a:t>
            </a:r>
            <a:endParaRPr/>
          </a:p>
        </p:txBody>
      </p:sp>
      <p:sp>
        <p:nvSpPr>
          <p:cNvPr id="289" name="Google Shape;289;p25"/>
          <p:cNvSpPr txBox="1"/>
          <p:nvPr>
            <p:ph idx="1" type="body"/>
          </p:nvPr>
        </p:nvSpPr>
        <p:spPr>
          <a:xfrm>
            <a:off x="3666325" y="956450"/>
            <a:ext cx="5281800" cy="31455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/>
              <a:t>Python Strings are a sequence of characters stored in different memory addresses. So it is possible to get any character from a string using substring method. Each character can be accessed by using their position in the string.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/>
              <a:t>The position starts  from 0 counting forward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/>
              <a:t>The position starts from -1 </a:t>
            </a:r>
            <a:r>
              <a:rPr lang="en-GB" sz="1500"/>
              <a:t>counting</a:t>
            </a:r>
            <a:r>
              <a:rPr lang="en-GB" sz="1500"/>
              <a:t> backward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F1C232"/>
                </a:solidFill>
              </a:rPr>
              <a:t>e.g.</a:t>
            </a:r>
            <a:r>
              <a:rPr lang="en-GB" sz="1500">
                <a:solidFill>
                  <a:srgbClr val="F1C232"/>
                </a:solidFill>
              </a:rPr>
              <a:t>	</a:t>
            </a:r>
            <a:r>
              <a:rPr lang="en-GB" sz="1500">
                <a:solidFill>
                  <a:srgbClr val="F1C232"/>
                </a:solidFill>
              </a:rPr>
              <a:t>v</a:t>
            </a:r>
            <a:r>
              <a:rPr lang="en-GB" sz="1500">
                <a:solidFill>
                  <a:srgbClr val="F1C232"/>
                </a:solidFill>
              </a:rPr>
              <a:t>ar1 = “jimmy is awesome”</a:t>
            </a:r>
            <a:endParaRPr sz="1500">
              <a:solidFill>
                <a:srgbClr val="F1C232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F1C232"/>
                </a:solidFill>
              </a:rPr>
              <a:t>print(var1[0])</a:t>
            </a:r>
            <a:endParaRPr sz="1500">
              <a:solidFill>
                <a:srgbClr val="F1C232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F1C232"/>
                </a:solidFill>
              </a:rPr>
              <a:t>print(var1[0:3])</a:t>
            </a:r>
            <a:endParaRPr sz="1500">
              <a:solidFill>
                <a:srgbClr val="F1C232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F1C232"/>
                </a:solidFill>
              </a:rPr>
              <a:t>print(var1[-3:-1])</a:t>
            </a:r>
            <a:endParaRPr sz="1500">
              <a:solidFill>
                <a:srgbClr val="F1C232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